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9" r:id="rId4"/>
    <p:sldId id="288" r:id="rId5"/>
    <p:sldId id="289" r:id="rId6"/>
    <p:sldId id="271" r:id="rId7"/>
    <p:sldId id="279" r:id="rId8"/>
    <p:sldId id="284" r:id="rId9"/>
    <p:sldId id="285" r:id="rId10"/>
    <p:sldId id="286" r:id="rId11"/>
    <p:sldId id="290" r:id="rId12"/>
    <p:sldId id="26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630"/>
    <a:srgbClr val="E8CA8B"/>
    <a:srgbClr val="23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81414" autoAdjust="0"/>
  </p:normalViewPr>
  <p:slideViewPr>
    <p:cSldViewPr>
      <p:cViewPr varScale="1">
        <p:scale>
          <a:sx n="54" d="100"/>
          <a:sy n="54" d="100"/>
        </p:scale>
        <p:origin x="164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58D-E731-4396-912D-11C697AD3E12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00716-8051-4356-96BF-4F6F4173E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4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0F28-C836-EC4D-9507-BD5A404ABB3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37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 altLang="fr-FR" dirty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C8F9F4-9888-4FB7-A528-878AE9D8FFC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8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 altLang="fr-FR" dirty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C8F9F4-9888-4FB7-A528-878AE9D8FFC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6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00716-8051-4356-96BF-4F6F4173EBF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66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fr-FR" dirty="0"/>
              <a:t>EP : élémentaire</a:t>
            </a:r>
            <a:r>
              <a:rPr lang="fr-FR" baseline="0" dirty="0"/>
              <a:t> (point eau amélioré et moins de 30mins A/R) + géré en toute sécurité</a:t>
            </a:r>
            <a:endParaRPr lang="fr-FR" dirty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C8F9F4-9888-4FB7-A528-878AE9D8FFC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9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fr-FR" dirty="0"/>
              <a:t>EP : élémentaire</a:t>
            </a:r>
            <a:r>
              <a:rPr lang="fr-FR" baseline="0" dirty="0"/>
              <a:t> (point eau amélioré et moins de 30mins A/R) + géré en toute sécurité</a:t>
            </a:r>
            <a:endParaRPr lang="fr-FR" dirty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C8F9F4-9888-4FB7-A528-878AE9D8FFC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fr-FR" dirty="0"/>
              <a:t>EP : élémentaire</a:t>
            </a:r>
            <a:r>
              <a:rPr lang="fr-FR" baseline="0" dirty="0"/>
              <a:t> (point eau amélioré et moins de 30mins A/R) + géré en toute sécurité</a:t>
            </a:r>
            <a:endParaRPr lang="fr-FR" dirty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C8F9F4-9888-4FB7-A528-878AE9D8FFC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0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fr-FR" dirty="0"/>
              <a:t>EP : élémentaire</a:t>
            </a:r>
            <a:r>
              <a:rPr lang="fr-FR" baseline="0" dirty="0"/>
              <a:t> (point eau amélioré et moins de 30mins A/R) + géré en toute sécurité</a:t>
            </a:r>
            <a:endParaRPr lang="fr-FR" dirty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C8F9F4-9888-4FB7-A528-878AE9D8FFC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7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234485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B12D-5C27-4F4B-B45E-660913E2FC0E}" type="datetime1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B91-AC20-4E96-AB7C-60907DFAEFAB}" type="datetime1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93B7-4628-432C-BCA9-FB140D97F1F0}" type="datetime1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22C2-5886-40CA-B2F0-B29D8ED57A6A}" type="datetime1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5" descr="triangle_fiche_pay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44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3" descr="vague pied de page_web_650px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999163"/>
            <a:ext cx="91440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4" descr="LOGO PSEAU SEUL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6021388"/>
            <a:ext cx="503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69CD-A25B-48B0-BA4D-C90DF86C6D1C}" type="datetime1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7A49-8D1F-4E17-BB21-05003770C84B}" type="datetime1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19EE-9594-4EFE-A54E-9EBB994425CF}" type="datetime1">
              <a:rPr lang="fr-FR" smtClean="0"/>
              <a:t>16/06/2023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F5D0-EABE-4C8D-8BE1-12BD6CA6CC7C}" type="datetime1">
              <a:rPr lang="fr-FR" smtClean="0"/>
              <a:t>16/06/2023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93DC-7EA3-463F-824C-CFB75C561E8D}" type="datetime1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91BB-7BF1-49C6-B59D-C426E86DA28F}" type="datetime1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8CEC-ABE0-4224-8DAA-B36898BE784A}" type="datetime1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ACECB-9486-4D69-9376-73B04E4BAA9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5" descr="bandeau haut_transparent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pseau.org/outils/organismes/index.php?l=fr" TargetMode="External"/><Relationship Id="rId4" Type="http://schemas.openxmlformats.org/officeDocument/2006/relationships/hyperlink" Target="http://www.pseau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63588" y="2924944"/>
            <a:ext cx="7416824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0" cap="none" dirty="0">
                <a:solidFill>
                  <a:srgbClr val="234485"/>
                </a:solidFill>
                <a:latin typeface="Club Type Std Light" panose="020B0403050403020203" pitchFamily="34" charset="0"/>
              </a:rPr>
              <a:t>Secteur du développement dans le domaine EAH</a:t>
            </a:r>
            <a:br>
              <a:rPr lang="fr-FR" sz="4400" b="0" cap="none" dirty="0">
                <a:solidFill>
                  <a:srgbClr val="234485"/>
                </a:solidFill>
                <a:latin typeface="Club Type Std Light" panose="020B0403050403020203" pitchFamily="34" charset="0"/>
              </a:rPr>
            </a:br>
            <a:r>
              <a:rPr lang="fr-FR" sz="4400" b="0" cap="none" dirty="0">
                <a:solidFill>
                  <a:srgbClr val="234485"/>
                </a:solidFill>
                <a:latin typeface="Club Type Std Light" panose="020B0403050403020203" pitchFamily="34" charset="0"/>
              </a:rPr>
              <a:t> face au contexte de crise au Burkina Faso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444208" y="1553336"/>
            <a:ext cx="2592288" cy="792088"/>
          </a:xfrm>
        </p:spPr>
        <p:txBody>
          <a:bodyPr anchor="t"/>
          <a:lstStyle/>
          <a:p>
            <a:pPr algn="r"/>
            <a:r>
              <a:rPr lang="fr-FR" sz="1800" b="1" dirty="0">
                <a:solidFill>
                  <a:srgbClr val="F9A630"/>
                </a:solidFill>
                <a:latin typeface="Club Type Std Light" panose="020B0403050403020203" pitchFamily="34" charset="0"/>
              </a:rPr>
              <a:t>16 juin 2023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1520" y="6213384"/>
            <a:ext cx="2699704" cy="644616"/>
          </a:xfrm>
          <a:prstGeom prst="rect">
            <a:avLst/>
          </a:prstGeom>
        </p:spPr>
        <p:txBody>
          <a:bodyPr anchor="t"/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b="1">
                <a:solidFill>
                  <a:srgbClr val="F9A630"/>
                </a:solidFill>
                <a:latin typeface="Club Type Std Light" panose="020B0403050403020203" pitchFamily="34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r-FR" dirty="0"/>
              <a:t>Perrine Bouteloup, pS-Eau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323529" y="504030"/>
            <a:ext cx="8820472" cy="6927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sz="3600" b="1" dirty="0">
                <a:latin typeface="Club Type Std Light" panose="020B0403050403020203" pitchFamily="34" charset="0"/>
                <a:ea typeface="+mj-ea"/>
                <a:cs typeface="+mj-cs"/>
              </a:rPr>
              <a:t>Maintenir le renforcement des services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1540" y="1412776"/>
            <a:ext cx="828092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fr-FR" sz="1900" dirty="0">
                <a:latin typeface="Futura Lt BT" panose="020B0402020204020303" pitchFamily="34" charset="0"/>
              </a:rPr>
              <a:t>Disposer d’un cadre de </a:t>
            </a:r>
            <a:r>
              <a:rPr lang="fr-FR" sz="1900">
                <a:latin typeface="Futura Lt BT" panose="020B0402020204020303" pitchFamily="34" charset="0"/>
              </a:rPr>
              <a:t>collaboration solide ;</a:t>
            </a:r>
            <a:endParaRPr lang="fr-FR" sz="1900" dirty="0">
              <a:latin typeface="Futura Lt BT" panose="020B0402020204020303" pitchFamily="34" charset="0"/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fr-FR" sz="1900" dirty="0">
                <a:latin typeface="Futura Lt BT" panose="020B0402020204020303" pitchFamily="34" charset="0"/>
              </a:rPr>
              <a:t>S’appuyer sur des opérateurs locaux expérimentés et disposant d’une flexibilité d’intervention (financière et technique) ;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fr-FR" sz="1900" dirty="0">
                <a:latin typeface="Futura Lt BT" panose="020B0402020204020303" pitchFamily="34" charset="0"/>
              </a:rPr>
              <a:t>Adapter ses modalités d’interventions (géographiques, logistiques et techniques) pour limiter les blocages ;</a:t>
            </a:r>
          </a:p>
          <a:p>
            <a:pPr marL="342900" indent="-342900" algn="just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fr-FR" sz="1900" dirty="0">
                <a:latin typeface="Futura Lt BT" panose="020B0402020204020303" pitchFamily="34" charset="0"/>
              </a:rPr>
              <a:t>Maintenir l’engagement des autorités publiques et leur implication dans le suivi du projet ;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fr-FR" sz="1900" dirty="0">
                <a:latin typeface="Futura Lt BT" panose="020B0402020204020303" pitchFamily="34" charset="0"/>
              </a:rPr>
              <a:t>Renforcer les partenaires et structures locales sur les missions «quotidiennes» et face aux enjeux actuels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Futura Lt BT" panose="020B0402020204020303" pitchFamily="34" charset="0"/>
              </a:rPr>
              <a:t>Préparation aux chocs (stock de contingence, établissement de scénarii, télégestion, capacités techniques renforcées localement);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900" dirty="0">
                <a:latin typeface="Futura Lt BT" panose="020B0402020204020303" pitchFamily="34" charset="0"/>
              </a:rPr>
              <a:t>Résilience aux chocs (mixité énergétique, diversification des sources et les réseaux de distribution);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900" dirty="0">
                <a:latin typeface="Futura Lt BT" panose="020B0402020204020303" pitchFamily="34" charset="0"/>
              </a:rPr>
              <a:t>Se rapprocher des instances de coordination locales (</a:t>
            </a:r>
            <a:r>
              <a:rPr lang="fr-FR" sz="1900" dirty="0" err="1">
                <a:latin typeface="Futura Lt BT" panose="020B0402020204020303" pitchFamily="34" charset="0"/>
              </a:rPr>
              <a:t>ClusterWash</a:t>
            </a:r>
            <a:r>
              <a:rPr lang="fr-FR" sz="1900" dirty="0">
                <a:latin typeface="Futura Lt BT" panose="020B0402020204020303" pitchFamily="34" charset="0"/>
              </a:rPr>
              <a:t>, réseaux d’acteurs).</a:t>
            </a:r>
          </a:p>
        </p:txBody>
      </p:sp>
    </p:spTree>
    <p:extLst>
      <p:ext uri="{BB962C8B-B14F-4D97-AF65-F5344CB8AC3E}">
        <p14:creationId xmlns:p14="http://schemas.microsoft.com/office/powerpoint/2010/main" val="265819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2" descr="https://www.pseau.org/gif/couv_experts_solidaires_gret_ps_eau_nexus_urgence_et_developpement_dans_le_cadre_de_la_crise_humanitaire_au_burkina_faso_2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02801"/>
            <a:ext cx="2128587" cy="30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3" y="504030"/>
            <a:ext cx="8676457" cy="6927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sz="3600" b="1" dirty="0">
                <a:latin typeface="Club Type Std Light" panose="020B0403050403020203" pitchFamily="34" charset="0"/>
                <a:ea typeface="+mj-ea"/>
                <a:cs typeface="+mj-cs"/>
              </a:rPr>
              <a:t>Pour aller plus loin</a:t>
            </a:r>
          </a:p>
        </p:txBody>
      </p:sp>
      <p:pic>
        <p:nvPicPr>
          <p:cNvPr id="1026" name="Picture 2" descr="https://www.pseau.org/gif/couv_deplaces_au_burkina_faso_comment_les_prendre_en_compte_dans_la_planification_des_services_d_eau_potable_cas_des_communes_de_ouahigouya_et_de_kongoussi_dans_le_cadre_du_projet_nex_eau_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63" y="2281103"/>
            <a:ext cx="2107873" cy="2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4511" y="1374611"/>
            <a:ext cx="78732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fr-FR" dirty="0">
                <a:solidFill>
                  <a:prstClr val="black"/>
                </a:solidFill>
                <a:latin typeface="Futura Lt BT" panose="020B0402020204020303" pitchFamily="34" charset="0"/>
              </a:rPr>
              <a:t>Site internet du pS-Eau : </a:t>
            </a:r>
            <a:r>
              <a:rPr lang="fr-FR" b="1" dirty="0">
                <a:solidFill>
                  <a:prstClr val="black"/>
                </a:solidFill>
                <a:latin typeface="Futura Lt BT" panose="020B0402020204020303" pitchFamily="34" charset="0"/>
                <a:hlinkClick r:id="rId4"/>
              </a:rPr>
              <a:t>www.pseau.org</a:t>
            </a: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r>
              <a:rPr lang="fr-FR" dirty="0">
                <a:solidFill>
                  <a:prstClr val="black"/>
                </a:solidFill>
                <a:latin typeface="Futura Lt BT" panose="020B0402020204020303" pitchFamily="34" charset="0"/>
              </a:rPr>
              <a:t>Base de données du pS-Eau </a:t>
            </a:r>
            <a:r>
              <a:rPr lang="fr-FR" dirty="0">
                <a:solidFill>
                  <a:prstClr val="black"/>
                </a:solidFill>
                <a:latin typeface="Futura Lt BT" panose="020B0402020204020303" pitchFamily="34" charset="0"/>
                <a:hlinkClick r:id="rId5"/>
              </a:rPr>
              <a:t>www.pseau.org/outils/organismes/index.php?l=fr</a:t>
            </a: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endParaRPr lang="fr-FR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pPr>
              <a:spcAft>
                <a:spcPts val="450"/>
              </a:spcAft>
            </a:pPr>
            <a:r>
              <a:rPr lang="fr-FR" dirty="0">
                <a:solidFill>
                  <a:prstClr val="black"/>
                </a:solidFill>
                <a:latin typeface="Futura Lt BT" panose="020B0402020204020303" pitchFamily="34" charset="0"/>
              </a:rPr>
              <a:t>+ Fiche de synthèse pS-Eau « Le secteur EAH face aux situations de crise et d’urgence. » à venir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16ECEBA-DE44-A35B-336B-03F84727C5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41989A-1DB9-7732-BFDE-3AF2D77A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372" y="2281103"/>
            <a:ext cx="2341043" cy="31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5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u contenu 7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t="22602" r="-10" b="23445"/>
          <a:stretch/>
        </p:blipFill>
        <p:spPr>
          <a:xfrm>
            <a:off x="-508" y="0"/>
            <a:ext cx="9145016" cy="685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971600" y="2851410"/>
            <a:ext cx="2952328" cy="144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700" b="1" u="sng" dirty="0">
                <a:solidFill>
                  <a:schemeClr val="tx2"/>
                </a:solidFill>
                <a:latin typeface="Futura Lt BT" panose="020B0402020204020303" pitchFamily="34" charset="0"/>
              </a:rPr>
              <a:t>A Paris : </a:t>
            </a:r>
          </a:p>
          <a:p>
            <a:r>
              <a:rPr lang="fr-FR" sz="1700" dirty="0">
                <a:solidFill>
                  <a:schemeClr val="tx2"/>
                </a:solidFill>
                <a:latin typeface="Futura Lt BT" panose="020B0402020204020303" pitchFamily="34" charset="0"/>
              </a:rPr>
              <a:t>22, rue des </a:t>
            </a:r>
            <a:r>
              <a:rPr lang="fr-FR" sz="1700" dirty="0" err="1">
                <a:solidFill>
                  <a:schemeClr val="tx2"/>
                </a:solidFill>
                <a:latin typeface="Futura Lt BT" panose="020B0402020204020303" pitchFamily="34" charset="0"/>
              </a:rPr>
              <a:t>rasselins</a:t>
            </a:r>
            <a:r>
              <a:rPr lang="fr-FR" sz="1700" dirty="0">
                <a:solidFill>
                  <a:schemeClr val="tx2"/>
                </a:solidFill>
                <a:latin typeface="Futura Lt BT" panose="020B0402020204020303" pitchFamily="34" charset="0"/>
              </a:rPr>
              <a:t>, Paris 20</a:t>
            </a:r>
            <a:r>
              <a:rPr lang="fr-FR" sz="1700" baseline="30000" dirty="0">
                <a:solidFill>
                  <a:schemeClr val="tx2"/>
                </a:solidFill>
                <a:latin typeface="Futura Lt BT" panose="020B0402020204020303" pitchFamily="34" charset="0"/>
              </a:rPr>
              <a:t>e</a:t>
            </a:r>
            <a:r>
              <a:rPr lang="fr-FR" sz="1700" dirty="0">
                <a:solidFill>
                  <a:schemeClr val="tx2"/>
                </a:solidFill>
                <a:latin typeface="Futura Lt BT" panose="020B0402020204020303" pitchFamily="34" charset="0"/>
              </a:rPr>
              <a:t> +33 1 53 34 91 20</a:t>
            </a:r>
          </a:p>
          <a:p>
            <a:r>
              <a:rPr lang="fr-FR" sz="1700" dirty="0">
                <a:solidFill>
                  <a:schemeClr val="tx2"/>
                </a:solidFill>
                <a:latin typeface="Futura Lt BT" panose="020B0402020204020303" pitchFamily="34" charset="0"/>
              </a:rPr>
              <a:t>pseau@pseau.org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005" y="5939717"/>
            <a:ext cx="359456" cy="3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867056" y="2143524"/>
            <a:ext cx="391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tx2"/>
                </a:solidFill>
                <a:latin typeface="Futura Lt BT" panose="020B0402020204020303" pitchFamily="34" charset="0"/>
              </a:rPr>
              <a:t>Nous contacter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-508" y="5953981"/>
            <a:ext cx="9144000" cy="918246"/>
            <a:chOff x="0" y="5933311"/>
            <a:chExt cx="9144000" cy="918246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05375"/>
              <a:ext cx="9144000" cy="646182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3770" y="5933311"/>
              <a:ext cx="1460773" cy="851216"/>
            </a:xfrm>
            <a:prstGeom prst="rect">
              <a:avLst/>
            </a:prstGeom>
          </p:spPr>
        </p:pic>
      </p:grp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508" y="5953981"/>
            <a:ext cx="360040" cy="35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re 4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F9A630"/>
                </a:solidFill>
                <a:latin typeface="Futura Lt BT" panose="020B0402020204020303" pitchFamily="34" charset="0"/>
              </a:rPr>
              <a:t>Merci de votre attention.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7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08A859-3F74-4C86-8FDF-D9272884ED18}"/>
              </a:ext>
            </a:extLst>
          </p:cNvPr>
          <p:cNvSpPr/>
          <p:nvPr/>
        </p:nvSpPr>
        <p:spPr>
          <a:xfrm>
            <a:off x="827584" y="548680"/>
            <a:ext cx="5832648" cy="79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fr-FR" sz="4400" b="1" dirty="0">
                <a:latin typeface="Club Type Std Light" panose="020B0403050403020203" pitchFamily="34" charset="0"/>
                <a:ea typeface="+mj-ea"/>
                <a:cs typeface="+mj-cs"/>
              </a:rPr>
              <a:t>Programme Solidarité Eau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1559" y="1772816"/>
            <a:ext cx="79689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Réseau multi-acteurs français qui s'engage pour l’accès à l’eau et à l’assainissement pour tous ainsi que pour la gestion durable des ressources en eau (ODD 6) dans les pays en développement. </a:t>
            </a: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endParaRPr lang="fr-FR" sz="2400" dirty="0">
              <a:latin typeface="Club Type Std Light" panose="020B0403050403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fr-FR" sz="2400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Favorise les échanges et organise la concertation entre les acteurs de la CDNG depuis 30 ans.</a:t>
            </a:r>
            <a:endParaRPr lang="fr-FR" sz="2400" dirty="0">
              <a:latin typeface="Club Type Std Light" panose="020B0403050403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fr-FR" sz="2400" dirty="0">
              <a:latin typeface="Club Type Std Light" panose="020B0403050403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5775" lvl="1" indent="-257175" algn="just">
              <a:buFontTx/>
              <a:buChar char="-"/>
              <a:defRPr/>
            </a:pPr>
            <a:r>
              <a:rPr lang="fr-FR" sz="2400" b="1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fr-FR" sz="2400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2400" b="1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diffusion</a:t>
            </a:r>
            <a:r>
              <a:rPr lang="fr-FR" sz="2400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connaissances ;</a:t>
            </a:r>
            <a:endParaRPr lang="fr-FR" sz="2400" b="1" dirty="0">
              <a:latin typeface="Club Type Std Light" panose="020B0403050403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5775" lvl="1" indent="-257175" algn="just">
              <a:buFontTx/>
              <a:buChar char="-"/>
              <a:defRPr/>
            </a:pPr>
            <a:r>
              <a:rPr lang="fr-FR" sz="2400" b="1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Accompagnement</a:t>
            </a:r>
            <a:r>
              <a:rPr lang="fr-FR" sz="2400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initiatives locales ;</a:t>
            </a:r>
          </a:p>
          <a:p>
            <a:pPr marL="485775" lvl="1" indent="-257175" algn="just">
              <a:buFontTx/>
              <a:buChar char="-"/>
              <a:defRPr/>
            </a:pPr>
            <a:r>
              <a:rPr lang="fr-FR" sz="2400" b="1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Mobilisation</a:t>
            </a:r>
            <a:r>
              <a:rPr lang="fr-FR" sz="2400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l'eau et l'assainissement.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b="17800"/>
          <a:stretch/>
        </p:blipFill>
        <p:spPr>
          <a:xfrm>
            <a:off x="6316186" y="4437112"/>
            <a:ext cx="244031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8A859-3F74-4C86-8FDF-D9272884ED18}"/>
              </a:ext>
            </a:extLst>
          </p:cNvPr>
          <p:cNvSpPr/>
          <p:nvPr/>
        </p:nvSpPr>
        <p:spPr>
          <a:xfrm>
            <a:off x="827584" y="548680"/>
            <a:ext cx="5832648" cy="79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fr-FR" sz="3600" b="1" dirty="0">
                <a:latin typeface="Club Type Std Light" panose="020B0403050403020203" pitchFamily="34" charset="0"/>
                <a:ea typeface="+mj-ea"/>
                <a:cs typeface="+mj-cs"/>
              </a:rPr>
              <a:t>Des réseaux pays</a:t>
            </a:r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96544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Clr>
                <a:srgbClr val="0070C0"/>
              </a:buClr>
              <a:buSzPts val="1100"/>
              <a:buNone/>
            </a:pPr>
            <a:r>
              <a:rPr lang="fr-FR" sz="2400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Burkina Faso, au Liban à Madagascar, au Sénégal, Togo et Bénin : des partenariats étroits</a:t>
            </a:r>
            <a:endParaRPr lang="fr-FR" sz="2400" dirty="0">
              <a:latin typeface="Club Type Std Light" panose="020B0403050403020203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indent="0" algn="just">
              <a:spcAft>
                <a:spcPts val="1200"/>
              </a:spcAft>
              <a:buClr>
                <a:srgbClr val="0070C0"/>
              </a:buClr>
              <a:buSzPts val="1100"/>
              <a:buNone/>
            </a:pPr>
            <a:r>
              <a:rPr lang="fr-FR" sz="2400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>
                <a:latin typeface="Club Type Std Light" panose="020B0403050403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Mali, Maroc, Niger, Cameroun, Liban, Asie du Sud-Est (Cambodge, Laos, Vietnam, Myanmar).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03" y="3063928"/>
            <a:ext cx="5277594" cy="31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79511" y="548680"/>
            <a:ext cx="9143999" cy="47669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FR" b="1" dirty="0">
                <a:solidFill>
                  <a:srgbClr val="1F497D"/>
                </a:solidFill>
                <a:latin typeface="Club Type Std Light" panose="020B0403050403020203" pitchFamily="34" charset="0"/>
                <a:cs typeface="Arial" panose="020B0604020202020204" pitchFamily="34" charset="0"/>
              </a:rPr>
              <a:t>Coopération Décentralisée Non Gouvernementale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4722" y="4365104"/>
            <a:ext cx="861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fr-FR" sz="2000" dirty="0">
                <a:latin typeface="Futura Lt BT" panose="020B0402020204020303" pitchFamily="34" charset="0"/>
              </a:rPr>
              <a:t>plus de 550 projets portant sur le secteur EA recensés par le pS-Eau depuis 2006</a:t>
            </a:r>
          </a:p>
          <a:p>
            <a:pPr marL="214313" indent="-214313">
              <a:buFontTx/>
              <a:buChar char="-"/>
            </a:pPr>
            <a:r>
              <a:rPr lang="fr-FR" sz="2000" dirty="0">
                <a:latin typeface="Futura Lt BT" panose="020B0402020204020303" pitchFamily="34" charset="0"/>
              </a:rPr>
              <a:t>représentant un total de plus de 65 millions d’euros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5A3101-97EC-9C27-0D35-D2F3D55C8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3" y="1757311"/>
            <a:ext cx="8704374" cy="2350368"/>
          </a:xfrm>
          <a:prstGeom prst="rect">
            <a:avLst/>
          </a:prstGeom>
          <a:noFill/>
          <a:ln w="9525">
            <a:solidFill>
              <a:srgbClr val="007D9B"/>
            </a:solidFill>
          </a:ln>
        </p:spPr>
      </p:pic>
    </p:spTree>
    <p:extLst>
      <p:ext uri="{BB962C8B-B14F-4D97-AF65-F5344CB8AC3E}">
        <p14:creationId xmlns:p14="http://schemas.microsoft.com/office/powerpoint/2010/main" val="19278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46210" y="548680"/>
            <a:ext cx="8396413" cy="5040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FR" b="1" dirty="0">
                <a:solidFill>
                  <a:srgbClr val="1F497D"/>
                </a:solidFill>
                <a:latin typeface="Club Type Std Light" panose="020B0403050403020203" pitchFamily="34" charset="0"/>
                <a:cs typeface="Arial" panose="020B0604020202020204" pitchFamily="34" charset="0"/>
              </a:rPr>
              <a:t>Quelques chiffres en 2021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4791" y="1352555"/>
            <a:ext cx="804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Futura Lt BT" panose="020B0402020204020303" pitchFamily="34" charset="0"/>
              </a:rPr>
              <a:t>En 2022, 44 projets intervenaient sur environ 54 localités, dont 8 mis en œuvre dans le cadre de coopérations décentralisées et 1 dans le cadre de coopération institutionnelle.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5700D7-F268-153C-4FA3-43DA31DE6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6" y="2460795"/>
            <a:ext cx="4252984" cy="2687388"/>
          </a:xfrm>
          <a:prstGeom prst="rect">
            <a:avLst/>
          </a:prstGeom>
          <a:noFill/>
          <a:ln w="19050">
            <a:solidFill>
              <a:srgbClr val="007D9B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9C8A38-264B-CE98-F8F2-5B93195E7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20" y="3804489"/>
            <a:ext cx="4252983" cy="2756229"/>
          </a:xfrm>
          <a:prstGeom prst="rect">
            <a:avLst/>
          </a:prstGeom>
          <a:noFill/>
          <a:ln w="19050">
            <a:solidFill>
              <a:srgbClr val="007D9B"/>
            </a:solidFill>
          </a:ln>
        </p:spPr>
      </p:pic>
    </p:spTree>
    <p:extLst>
      <p:ext uri="{BB962C8B-B14F-4D97-AF65-F5344CB8AC3E}">
        <p14:creationId xmlns:p14="http://schemas.microsoft.com/office/powerpoint/2010/main" val="395068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0" y="1052736"/>
            <a:ext cx="3922109" cy="1512168"/>
          </a:xfrm>
        </p:spPr>
        <p:txBody>
          <a:bodyPr/>
          <a:lstStyle/>
          <a:p>
            <a:pPr marL="0" indent="0" algn="ctr">
              <a:buNone/>
            </a:pPr>
            <a:r>
              <a:rPr lang="fr-FR" sz="1800" dirty="0">
                <a:latin typeface="Club Type Std Light" panose="020B0403050403020203" pitchFamily="34" charset="0"/>
              </a:rPr>
              <a:t>Plus de 260 organismes partenaires d’actions de solidarité ou de coopération sur le secteur EAH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ECB-9486-4D69-9376-73B04E4BAA9A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64704"/>
            <a:ext cx="3302442" cy="32949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A83CDA-F545-B20B-9F84-18B89C534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151" y="3413317"/>
            <a:ext cx="4114800" cy="2802395"/>
          </a:xfrm>
          <a:prstGeom prst="rect">
            <a:avLst/>
          </a:prstGeom>
        </p:spPr>
      </p:pic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2349DDB3-26BA-5B59-3D63-65F95710FBA3}"/>
              </a:ext>
            </a:extLst>
          </p:cNvPr>
          <p:cNvSpPr txBox="1">
            <a:spLocks/>
          </p:cNvSpPr>
          <p:nvPr/>
        </p:nvSpPr>
        <p:spPr>
          <a:xfrm>
            <a:off x="682829" y="5013176"/>
            <a:ext cx="3591951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1800" dirty="0">
                <a:latin typeface="Club Type Std Light" panose="020B0403050403020203" pitchFamily="34" charset="0"/>
              </a:rPr>
              <a:t>Plus de 200 lieux d’implantation de projets de coopération ou de solidarité sur le secteur EAH depuis 2019</a:t>
            </a:r>
          </a:p>
        </p:txBody>
      </p:sp>
    </p:spTree>
    <p:extLst>
      <p:ext uri="{BB962C8B-B14F-4D97-AF65-F5344CB8AC3E}">
        <p14:creationId xmlns:p14="http://schemas.microsoft.com/office/powerpoint/2010/main" val="163306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2420888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fr-FR" sz="2000" dirty="0">
                <a:latin typeface="Futura Lt BT" panose="020B0402020204020303" pitchFamily="34" charset="0"/>
              </a:rPr>
              <a:t>De fort mouvement de population enregistrés</a:t>
            </a:r>
          </a:p>
          <a:p>
            <a:pPr marL="214313" indent="-214313">
              <a:buFontTx/>
              <a:buChar char="-"/>
            </a:pPr>
            <a:endParaRPr lang="fr-FR" sz="2000" dirty="0">
              <a:latin typeface="Futura Lt BT" panose="020B0402020204020303" pitchFamily="34" charset="0"/>
            </a:endParaRPr>
          </a:p>
          <a:p>
            <a:pPr marL="214313" indent="-214313">
              <a:buFontTx/>
              <a:buChar char="-"/>
            </a:pPr>
            <a:r>
              <a:rPr lang="fr-FR" sz="2000" dirty="0">
                <a:latin typeface="Futura Lt BT" panose="020B0402020204020303" pitchFamily="34" charset="0"/>
              </a:rPr>
              <a:t>Des attaques perpétuées sur les points d’eau</a:t>
            </a:r>
          </a:p>
          <a:p>
            <a:pPr marL="214313" indent="-214313">
              <a:buFontTx/>
              <a:buChar char="-"/>
            </a:pPr>
            <a:endParaRPr lang="fr-FR" sz="2000" dirty="0">
              <a:latin typeface="Futura Lt BT" panose="020B0402020204020303" pitchFamily="34" charset="0"/>
            </a:endParaRPr>
          </a:p>
          <a:p>
            <a:pPr marL="214313" indent="-214313">
              <a:buFontTx/>
              <a:buChar char="-"/>
            </a:pPr>
            <a:r>
              <a:rPr lang="fr-FR" sz="2000" dirty="0">
                <a:latin typeface="Futura Lt BT" panose="020B0402020204020303" pitchFamily="34" charset="0"/>
              </a:rPr>
              <a:t>Des zones de moins en moins accessibles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88224" y="6581001"/>
            <a:ext cx="2415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>
                <a:solidFill>
                  <a:schemeClr val="bg1"/>
                </a:solidFill>
                <a:latin typeface="Futura Lt BT" panose="020B0402020204020303" pitchFamily="34" charset="0"/>
              </a:rPr>
              <a:t>Sources : CONASUR, mars 2023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7544" y="595717"/>
            <a:ext cx="8820472" cy="936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b="1" dirty="0">
                <a:latin typeface="Club Type Std Light" panose="020B0403050403020203" pitchFamily="34" charset="0"/>
                <a:ea typeface="+mj-ea"/>
                <a:cs typeface="+mj-cs"/>
              </a:rPr>
              <a:t>Des enjeux impactant les dynamiques de coopération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51A44B-2D3E-8F67-BFA5-9D4B2C7B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762226"/>
            <a:ext cx="4788024" cy="41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63688" y="1622120"/>
            <a:ext cx="68787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Futura Lt BT" panose="020B0402020204020303" pitchFamily="34" charset="0"/>
              </a:rPr>
              <a:t>Baisse du niveau d’accès à l’eau potable (en quantité et qualité) 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Futura Lt BT" panose="020B0402020204020303" pitchFamily="34" charset="0"/>
              </a:rPr>
              <a:t>Augmentation du nombre d’usagers;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Futura Lt BT" panose="020B0402020204020303" pitchFamily="34" charset="0"/>
              </a:rPr>
              <a:t>Tensions entre usages face à une hausse de la concurrence 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Futura Lt BT" panose="020B0402020204020303" pitchFamily="34" charset="0"/>
              </a:rPr>
              <a:t>Augmentation du prix de l’eau 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Futura Lt BT" panose="020B0402020204020303" pitchFamily="34" charset="0"/>
              </a:rPr>
              <a:t>Mise en tension des services (dégradations, perte de qualité).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23529" y="504030"/>
            <a:ext cx="8820472" cy="7647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sz="3600" b="1" dirty="0">
                <a:latin typeface="Club Type Std Light" panose="020B0403050403020203" pitchFamily="34" charset="0"/>
                <a:ea typeface="+mj-ea"/>
                <a:cs typeface="+mj-cs"/>
              </a:rPr>
              <a:t>Impact sur les services d’accès à l’eau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2400"/>
          <a:stretch/>
        </p:blipFill>
        <p:spPr>
          <a:xfrm>
            <a:off x="501556" y="4572947"/>
            <a:ext cx="997843" cy="9620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558616"/>
            <a:ext cx="1209884" cy="106754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35696" y="4584531"/>
            <a:ext cx="6912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Futura Lt BT" panose="020B0402020204020303" pitchFamily="34" charset="0"/>
              </a:rPr>
              <a:t>Surexploitation de la ressource</a:t>
            </a:r>
          </a:p>
          <a:p>
            <a:endParaRPr lang="fr-FR" sz="2000" dirty="0">
              <a:latin typeface="Futura Lt BT" panose="020B0402020204020303" pitchFamily="34" charset="0"/>
            </a:endParaRPr>
          </a:p>
          <a:p>
            <a:r>
              <a:rPr lang="fr-FR" sz="2000" dirty="0">
                <a:latin typeface="Futura Lt BT" panose="020B0402020204020303" pitchFamily="34" charset="0"/>
              </a:rPr>
              <a:t>Infrastructures mises à mal par les faits de guerre.</a:t>
            </a:r>
          </a:p>
        </p:txBody>
      </p:sp>
    </p:spTree>
    <p:extLst>
      <p:ext uri="{BB962C8B-B14F-4D97-AF65-F5344CB8AC3E}">
        <p14:creationId xmlns:p14="http://schemas.microsoft.com/office/powerpoint/2010/main" val="172421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323529" y="504030"/>
            <a:ext cx="8820472" cy="6927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sz="3600" b="1" dirty="0">
                <a:latin typeface="Club Type Std Light" panose="020B0403050403020203" pitchFamily="34" charset="0"/>
                <a:ea typeface="+mj-ea"/>
                <a:cs typeface="+mj-cs"/>
              </a:rPr>
              <a:t>Impacts sur la gestion de ces services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2549CB-EF01-EC9E-64D9-1BB6FB44FCF4}"/>
              </a:ext>
            </a:extLst>
          </p:cNvPr>
          <p:cNvSpPr txBox="1"/>
          <p:nvPr/>
        </p:nvSpPr>
        <p:spPr>
          <a:xfrm>
            <a:off x="323529" y="1769730"/>
            <a:ext cx="8018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Futura Lt BT" panose="020B0402020204020303" pitchFamily="34" charset="0"/>
              </a:rPr>
              <a:t>Déstabilisation globale des acteurs en charge de la gestion des services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9CAB65-E4DC-199C-888D-587AC200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61" y="2505396"/>
            <a:ext cx="1593963" cy="13681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B8379B-4CE5-7869-BFCD-F8BE9DE11E20}"/>
              </a:ext>
            </a:extLst>
          </p:cNvPr>
          <p:cNvSpPr txBox="1"/>
          <p:nvPr/>
        </p:nvSpPr>
        <p:spPr>
          <a:xfrm>
            <a:off x="1619672" y="2216384"/>
            <a:ext cx="69440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Futura Lt BT" panose="020B0402020204020303" pitchFamily="34" charset="0"/>
              </a:rPr>
              <a:t>Transformation de la gestion des services gérés de manière communautaire (impact intervention urgence) ;</a:t>
            </a:r>
          </a:p>
          <a:p>
            <a:pPr lvl="1" algn="just"/>
            <a:endParaRPr lang="fr-FR" sz="2000" dirty="0">
              <a:latin typeface="Futura Lt BT" panose="020B0402020204020303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Futura Lt BT" panose="020B0402020204020303" pitchFamily="34" charset="0"/>
              </a:rPr>
              <a:t>Difficulté d’implication des autorités locales et perte d’influence (départ agents et représentants de l’état, délégations spéciales moins informées) ;</a:t>
            </a:r>
          </a:p>
          <a:p>
            <a:pPr lvl="1" algn="just"/>
            <a:endParaRPr lang="fr-FR" sz="2000" dirty="0">
              <a:latin typeface="Futura Lt BT" panose="020B0402020204020303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Futura Lt BT" panose="020B0402020204020303" pitchFamily="34" charset="0"/>
              </a:rPr>
              <a:t>Difficulté de suivi des services (inaccessibilité, diminution des ressources humaines et financières)</a:t>
            </a:r>
          </a:p>
        </p:txBody>
      </p:sp>
    </p:spTree>
    <p:extLst>
      <p:ext uri="{BB962C8B-B14F-4D97-AF65-F5344CB8AC3E}">
        <p14:creationId xmlns:p14="http://schemas.microsoft.com/office/powerpoint/2010/main" val="21676156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S-Eau">
      <a:dk1>
        <a:sysClr val="windowText" lastClr="000000"/>
      </a:dk1>
      <a:lt1>
        <a:sysClr val="window" lastClr="FFFFFF"/>
      </a:lt1>
      <a:dk2>
        <a:srgbClr val="084686"/>
      </a:dk2>
      <a:lt2>
        <a:srgbClr val="6AAEDE"/>
      </a:lt2>
      <a:accent1>
        <a:srgbClr val="007D9B"/>
      </a:accent1>
      <a:accent2>
        <a:srgbClr val="A99F2B"/>
      </a:accent2>
      <a:accent3>
        <a:srgbClr val="E3A716"/>
      </a:accent3>
      <a:accent4>
        <a:srgbClr val="D68271"/>
      </a:accent4>
      <a:accent5>
        <a:srgbClr val="645492"/>
      </a:accent5>
      <a:accent6>
        <a:srgbClr val="7E606E"/>
      </a:accent6>
      <a:hlink>
        <a:srgbClr val="007D9B"/>
      </a:hlink>
      <a:folHlink>
        <a:srgbClr val="6454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Affichage à l'écran (4:3)</PresentationFormat>
  <Paragraphs>88</Paragraphs>
  <Slides>12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Club Type Std Light</vt:lpstr>
      <vt:lpstr>Courier New</vt:lpstr>
      <vt:lpstr>Futura Lt BT</vt:lpstr>
      <vt:lpstr>Wingdings</vt:lpstr>
      <vt:lpstr>Thème Office</vt:lpstr>
      <vt:lpstr>Secteur du développement dans le domaine EAH  face au contexte de crise au Burkina Faso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Béatrice Tourlonnias</dc:creator>
  <cp:lastModifiedBy>Perrine</cp:lastModifiedBy>
  <cp:revision>129</cp:revision>
  <dcterms:created xsi:type="dcterms:W3CDTF">2015-01-16T15:50:34Z</dcterms:created>
  <dcterms:modified xsi:type="dcterms:W3CDTF">2023-06-16T13:33:50Z</dcterms:modified>
</cp:coreProperties>
</file>